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55C1DB7-B55C-4A8D-9C59-125A8F88469A}" type="datetimeFigureOut">
              <a:rPr lang="ar-IQ" smtClean="0"/>
              <a:t>15/04/1444</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EB2EFEED-9E0D-414C-A744-45932F288B5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55C1DB7-B55C-4A8D-9C59-125A8F88469A}" type="datetimeFigureOut">
              <a:rPr lang="ar-IQ" smtClean="0"/>
              <a:t>15/04/1444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55C1DB7-B55C-4A8D-9C59-125A8F88469A}" type="datetimeFigureOut">
              <a:rPr lang="ar-IQ" smtClean="0"/>
              <a:t>15/04/1444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55C1DB7-B55C-4A8D-9C59-125A8F88469A}" type="datetimeFigureOut">
              <a:rPr lang="ar-IQ" smtClean="0"/>
              <a:t>15/04/1444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55C1DB7-B55C-4A8D-9C59-125A8F88469A}" type="datetimeFigureOut">
              <a:rPr lang="ar-IQ" smtClean="0"/>
              <a:t>15/04/1444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2EFEED-9E0D-414C-A744-45932F288B5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55C1DB7-B55C-4A8D-9C59-125A8F88469A}" type="datetimeFigureOut">
              <a:rPr lang="ar-IQ" smtClean="0"/>
              <a:t>15/04/1444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55C1DB7-B55C-4A8D-9C59-125A8F88469A}" type="datetimeFigureOut">
              <a:rPr lang="ar-IQ" smtClean="0"/>
              <a:t>15/04/1444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55C1DB7-B55C-4A8D-9C59-125A8F88469A}" type="datetimeFigureOut">
              <a:rPr lang="ar-IQ" smtClean="0"/>
              <a:t>15/04/1444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C1DB7-B55C-4A8D-9C59-125A8F88469A}" type="datetimeFigureOut">
              <a:rPr lang="ar-IQ" smtClean="0"/>
              <a:t>15/04/1444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55C1DB7-B55C-4A8D-9C59-125A8F88469A}" type="datetimeFigureOut">
              <a:rPr lang="ar-IQ" smtClean="0"/>
              <a:t>15/04/1444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55C1DB7-B55C-4A8D-9C59-125A8F88469A}" type="datetimeFigureOut">
              <a:rPr lang="ar-IQ" smtClean="0"/>
              <a:t>15/04/1444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EB2EFEED-9E0D-414C-A744-45932F288B53}"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55C1DB7-B55C-4A8D-9C59-125A8F88469A}" type="datetimeFigureOut">
              <a:rPr lang="ar-IQ" smtClean="0"/>
              <a:t>15/04/1444</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2EFEED-9E0D-414C-A744-45932F288B53}"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24745"/>
            <a:ext cx="7772400" cy="1224136"/>
          </a:xfrm>
        </p:spPr>
        <p:txBody>
          <a:bodyPr>
            <a:normAutofit fontScale="90000"/>
          </a:bodyPr>
          <a:lstStyle/>
          <a:p>
            <a:pPr algn="l"/>
            <a:r>
              <a:rPr lang="en-US" dirty="0" smtClean="0">
                <a:solidFill>
                  <a:srgbClr val="FF0000"/>
                </a:solidFill>
              </a:rPr>
              <a:t>Computer Crimes</a:t>
            </a:r>
            <a:br>
              <a:rPr lang="en-US" dirty="0" smtClean="0">
                <a:solidFill>
                  <a:srgbClr val="FF0000"/>
                </a:solidFill>
              </a:rPr>
            </a:br>
            <a:endParaRPr lang="ar-IQ" dirty="0">
              <a:solidFill>
                <a:srgbClr val="FF0000"/>
              </a:solidFill>
            </a:endParaRPr>
          </a:p>
        </p:txBody>
      </p:sp>
      <p:sp>
        <p:nvSpPr>
          <p:cNvPr id="3" name="عنوان فرعي 2"/>
          <p:cNvSpPr>
            <a:spLocks noGrp="1"/>
          </p:cNvSpPr>
          <p:nvPr>
            <p:ph type="subTitle" idx="1"/>
          </p:nvPr>
        </p:nvSpPr>
        <p:spPr>
          <a:xfrm>
            <a:off x="1371600" y="2492896"/>
            <a:ext cx="6400800" cy="3145904"/>
          </a:xfrm>
        </p:spPr>
        <p:txBody>
          <a:bodyPr>
            <a:normAutofit fontScale="70000" lnSpcReduction="20000"/>
          </a:bodyPr>
          <a:lstStyle/>
          <a:p>
            <a:pPr algn="l"/>
            <a:r>
              <a:rPr lang="en-US" sz="4200" b="1" dirty="0" smtClean="0">
                <a:solidFill>
                  <a:schemeClr val="tx1"/>
                </a:solidFill>
              </a:rPr>
              <a:t>- The </a:t>
            </a:r>
            <a:r>
              <a:rPr lang="en-US" sz="4200" b="1" dirty="0">
                <a:solidFill>
                  <a:schemeClr val="tx1"/>
                </a:solidFill>
              </a:rPr>
              <a:t>concept of informatics crime</a:t>
            </a:r>
          </a:p>
          <a:p>
            <a:pPr algn="l"/>
            <a:r>
              <a:rPr lang="en-US" sz="4200" b="1" dirty="0">
                <a:solidFill>
                  <a:schemeClr val="tx1"/>
                </a:solidFill>
              </a:rPr>
              <a:t> - Definition of  Computer Crime</a:t>
            </a:r>
          </a:p>
          <a:p>
            <a:pPr algn="l"/>
            <a:r>
              <a:rPr lang="en-US" sz="4200" b="1" dirty="0">
                <a:solidFill>
                  <a:schemeClr val="tx1"/>
                </a:solidFill>
              </a:rPr>
              <a:t> - Computer crimes by type are classified</a:t>
            </a:r>
          </a:p>
          <a:p>
            <a:pPr algn="l"/>
            <a:r>
              <a:rPr lang="en-US" sz="4200" b="1" dirty="0">
                <a:solidFill>
                  <a:schemeClr val="tx1"/>
                </a:solidFill>
              </a:rPr>
              <a:t> - Means of crime</a:t>
            </a:r>
          </a:p>
          <a:p>
            <a:r>
              <a:rPr lang="en-US" sz="4200" b="1" dirty="0">
                <a:solidFill>
                  <a:schemeClr val="tx1"/>
                </a:solidFill>
              </a:rPr>
              <a:t> </a:t>
            </a:r>
            <a:r>
              <a:rPr lang="en-US" sz="4200" b="1" dirty="0" smtClean="0">
                <a:solidFill>
                  <a:schemeClr val="tx1"/>
                </a:solidFill>
              </a:rPr>
              <a:t>-</a:t>
            </a:r>
            <a:endParaRPr lang="ar-IQ" dirty="0"/>
          </a:p>
        </p:txBody>
      </p:sp>
    </p:spTree>
    <p:extLst>
      <p:ext uri="{BB962C8B-B14F-4D97-AF65-F5344CB8AC3E}">
        <p14:creationId xmlns:p14="http://schemas.microsoft.com/office/powerpoint/2010/main" val="283284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FF0000"/>
                </a:solidFill>
              </a:rPr>
              <a:t>Computer Crimes</a:t>
            </a:r>
            <a:br>
              <a:rPr lang="en-US" b="1" dirty="0" smtClean="0">
                <a:solidFill>
                  <a:srgbClr val="FF0000"/>
                </a:solidFill>
              </a:rPr>
            </a:br>
            <a:endParaRPr lang="ar-IQ" b="1" dirty="0">
              <a:solidFill>
                <a:srgbClr val="FF0000"/>
              </a:solidFill>
            </a:endParaRPr>
          </a:p>
        </p:txBody>
      </p:sp>
      <p:sp>
        <p:nvSpPr>
          <p:cNvPr id="3" name="عنصر نائب للمحتوى 2"/>
          <p:cNvSpPr>
            <a:spLocks noGrp="1"/>
          </p:cNvSpPr>
          <p:nvPr>
            <p:ph idx="1"/>
          </p:nvPr>
        </p:nvSpPr>
        <p:spPr/>
        <p:txBody>
          <a:bodyPr>
            <a:normAutofit/>
          </a:bodyPr>
          <a:lstStyle/>
          <a:p>
            <a:pPr algn="l"/>
            <a:r>
              <a:rPr lang="en-US" b="1" dirty="0">
                <a:solidFill>
                  <a:srgbClr val="FF0000"/>
                </a:solidFill>
              </a:rPr>
              <a:t>The concept of informatics crime :</a:t>
            </a:r>
          </a:p>
          <a:p>
            <a:pPr algn="just"/>
            <a:r>
              <a:rPr lang="en-US" sz="3200" dirty="0"/>
              <a:t>              Is the use of modern technical devices of all kinds or one of its components or programs in the implementation of suspicious and unethical work does not </a:t>
            </a:r>
            <a:r>
              <a:rPr lang="en-US" sz="3200" dirty="0" smtClean="0"/>
              <a:t>satisfy </a:t>
            </a:r>
            <a:r>
              <a:rPr lang="en-US" sz="3200" dirty="0"/>
              <a:t>the community and contrary to the </a:t>
            </a:r>
            <a:r>
              <a:rPr lang="ar-IQ" sz="3200" dirty="0" smtClean="0"/>
              <a:t>  </a:t>
            </a:r>
            <a:r>
              <a:rPr lang="en-US" sz="3200" dirty="0" smtClean="0"/>
              <a:t>principles </a:t>
            </a:r>
            <a:r>
              <a:rPr lang="en-US" sz="3200" dirty="0"/>
              <a:t>and rules of public ethics.</a:t>
            </a:r>
          </a:p>
          <a:p>
            <a:endParaRPr lang="en-US" dirty="0"/>
          </a:p>
          <a:p>
            <a:endParaRPr lang="ar-IQ" dirty="0"/>
          </a:p>
        </p:txBody>
      </p:sp>
    </p:spTree>
    <p:extLst>
      <p:ext uri="{BB962C8B-B14F-4D97-AF65-F5344CB8AC3E}">
        <p14:creationId xmlns:p14="http://schemas.microsoft.com/office/powerpoint/2010/main" val="637989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FF0000"/>
                </a:solidFill>
              </a:rPr>
              <a:t>Computer Crimes</a:t>
            </a:r>
            <a:br>
              <a:rPr lang="en-US" b="1" dirty="0" smtClean="0">
                <a:solidFill>
                  <a:srgbClr val="FF0000"/>
                </a:solidFill>
              </a:rPr>
            </a:br>
            <a:endParaRPr lang="ar-IQ" b="1" dirty="0">
              <a:solidFill>
                <a:srgbClr val="FF0000"/>
              </a:solidFill>
            </a:endParaRPr>
          </a:p>
        </p:txBody>
      </p:sp>
      <p:sp>
        <p:nvSpPr>
          <p:cNvPr id="3" name="عنصر نائب للمحتوى 2"/>
          <p:cNvSpPr>
            <a:spLocks noGrp="1"/>
          </p:cNvSpPr>
          <p:nvPr>
            <p:ph idx="1"/>
          </p:nvPr>
        </p:nvSpPr>
        <p:spPr/>
        <p:txBody>
          <a:bodyPr>
            <a:normAutofit/>
          </a:bodyPr>
          <a:lstStyle/>
          <a:p>
            <a:pPr algn="l"/>
            <a:r>
              <a:rPr lang="en-US" b="1" dirty="0">
                <a:solidFill>
                  <a:srgbClr val="FF0000"/>
                </a:solidFill>
              </a:rPr>
              <a:t>Definition of Computer Crime</a:t>
            </a:r>
          </a:p>
          <a:p>
            <a:pPr algn="just"/>
            <a:r>
              <a:rPr lang="en-US" dirty="0"/>
              <a:t>           </a:t>
            </a:r>
            <a:r>
              <a:rPr lang="en-US" sz="3200" dirty="0"/>
              <a:t>Is the use of the computer or one of its accessories in carrying out suspicious actions to achieve unethical and immoral goals that affect the rights of individuals and communities and are contrary to the general </a:t>
            </a:r>
            <a:r>
              <a:rPr lang="ar-IQ" sz="3200" dirty="0" smtClean="0"/>
              <a:t>                       </a:t>
            </a:r>
            <a:r>
              <a:rPr lang="en-US" sz="3200" dirty="0" smtClean="0"/>
              <a:t>principles </a:t>
            </a:r>
            <a:r>
              <a:rPr lang="en-US" sz="3200" dirty="0"/>
              <a:t>and rules of ethics.</a:t>
            </a:r>
          </a:p>
          <a:p>
            <a:pPr algn="l"/>
            <a:endParaRPr lang="ar-IQ" dirty="0"/>
          </a:p>
        </p:txBody>
      </p:sp>
    </p:spTree>
    <p:extLst>
      <p:ext uri="{BB962C8B-B14F-4D97-AF65-F5344CB8AC3E}">
        <p14:creationId xmlns:p14="http://schemas.microsoft.com/office/powerpoint/2010/main" val="3764023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1368152"/>
          </a:xfrm>
        </p:spPr>
        <p:txBody>
          <a:bodyPr>
            <a:normAutofit fontScale="90000"/>
          </a:bodyPr>
          <a:lstStyle/>
          <a:p>
            <a:r>
              <a:rPr lang="en-US" sz="4400" b="1" dirty="0">
                <a:solidFill>
                  <a:srgbClr val="FF0000"/>
                </a:solidFill>
              </a:rPr>
              <a:t>Computer crimes by type are classified</a:t>
            </a:r>
            <a:br>
              <a:rPr lang="en-US" sz="4400" b="1" dirty="0">
                <a:solidFill>
                  <a:srgbClr val="FF0000"/>
                </a:solidFill>
              </a:rPr>
            </a:br>
            <a:r>
              <a:rPr lang="en-US" sz="5400" b="1" dirty="0">
                <a:solidFill>
                  <a:schemeClr val="tx1"/>
                </a:solidFill>
              </a:rPr>
              <a:t> -</a:t>
            </a:r>
            <a:endParaRPr lang="ar-IQ" b="1" dirty="0">
              <a:solidFill>
                <a:srgbClr val="FF0000"/>
              </a:solidFill>
            </a:endParaRPr>
          </a:p>
        </p:txBody>
      </p:sp>
      <p:sp>
        <p:nvSpPr>
          <p:cNvPr id="3" name="عنصر نائب للمحتوى 2"/>
          <p:cNvSpPr>
            <a:spLocks noGrp="1"/>
          </p:cNvSpPr>
          <p:nvPr>
            <p:ph idx="1"/>
          </p:nvPr>
        </p:nvSpPr>
        <p:spPr/>
        <p:txBody>
          <a:bodyPr>
            <a:normAutofit fontScale="77500" lnSpcReduction="20000"/>
          </a:bodyPr>
          <a:lstStyle/>
          <a:p>
            <a:pPr algn="l"/>
            <a:r>
              <a:rPr lang="en-US" sz="3100" b="1" dirty="0">
                <a:solidFill>
                  <a:srgbClr val="002060"/>
                </a:solidFill>
              </a:rPr>
              <a:t>Computer crimes by type are classified as follows:</a:t>
            </a:r>
          </a:p>
          <a:p>
            <a:pPr algn="l"/>
            <a:r>
              <a:rPr lang="en-US" sz="3100" dirty="0"/>
              <a:t>• </a:t>
            </a:r>
            <a:r>
              <a:rPr lang="en-US" sz="3100" b="1" dirty="0">
                <a:solidFill>
                  <a:srgbClr val="C00000"/>
                </a:solidFill>
              </a:rPr>
              <a:t>Infiltration and espionage:</a:t>
            </a:r>
            <a:r>
              <a:rPr lang="en-US" sz="3100" dirty="0"/>
              <a:t> There is a class of people infected with the love of espionage and knowledge of the privacy of others, and has evolved the operations of espionage in terms of methods used over time,</a:t>
            </a:r>
          </a:p>
          <a:p>
            <a:pPr algn="l"/>
            <a:r>
              <a:rPr lang="en-US" sz="3100" dirty="0"/>
              <a:t>from eavesdropping in the past and the use of audio devices later to connect to the computer at the present time, where These patients penetrate the organs of others and see their privacy.</a:t>
            </a:r>
          </a:p>
          <a:p>
            <a:pPr algn="l"/>
            <a:r>
              <a:rPr lang="en-US" sz="3100" dirty="0" smtClean="0"/>
              <a:t>As </a:t>
            </a:r>
            <a:r>
              <a:rPr lang="en-US" sz="3100" dirty="0"/>
              <a:t>the computer became the repository where most files are saved, such as images, documents of the work, financial accounts, etc. and the entry of the criminal to the device has broken all secrets.</a:t>
            </a:r>
          </a:p>
          <a:p>
            <a:endParaRPr lang="ar-IQ" dirty="0"/>
          </a:p>
        </p:txBody>
      </p:sp>
    </p:spTree>
    <p:extLst>
      <p:ext uri="{BB962C8B-B14F-4D97-AF65-F5344CB8AC3E}">
        <p14:creationId xmlns:p14="http://schemas.microsoft.com/office/powerpoint/2010/main" val="2138599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4000" b="1" dirty="0">
                <a:solidFill>
                  <a:srgbClr val="FF0000"/>
                </a:solidFill>
              </a:rPr>
              <a:t>Computer crimes by type are classified</a:t>
            </a:r>
            <a:br>
              <a:rPr lang="en-US" sz="4000" b="1" dirty="0">
                <a:solidFill>
                  <a:srgbClr val="FF0000"/>
                </a:solidFill>
              </a:rPr>
            </a:br>
            <a:r>
              <a:rPr lang="en-US" sz="4000" b="1" dirty="0">
                <a:solidFill>
                  <a:schemeClr val="tx1"/>
                </a:solidFill>
              </a:rPr>
              <a:t> -</a:t>
            </a:r>
            <a:endParaRPr lang="ar-IQ" sz="4000" b="1" dirty="0">
              <a:solidFill>
                <a:srgbClr val="FF0000"/>
              </a:solidFill>
            </a:endParaRPr>
          </a:p>
        </p:txBody>
      </p:sp>
      <p:sp>
        <p:nvSpPr>
          <p:cNvPr id="3" name="عنصر نائب للمحتوى 2"/>
          <p:cNvSpPr>
            <a:spLocks noGrp="1"/>
          </p:cNvSpPr>
          <p:nvPr>
            <p:ph idx="1"/>
          </p:nvPr>
        </p:nvSpPr>
        <p:spPr/>
        <p:txBody>
          <a:bodyPr>
            <a:normAutofit/>
          </a:bodyPr>
          <a:lstStyle/>
          <a:p>
            <a:pPr algn="just"/>
            <a:r>
              <a:rPr lang="en-US" sz="3200" dirty="0"/>
              <a:t>• </a:t>
            </a:r>
            <a:r>
              <a:rPr lang="en-US" sz="3200" b="1" dirty="0">
                <a:solidFill>
                  <a:srgbClr val="FF0000"/>
                </a:solidFill>
              </a:rPr>
              <a:t>Destruction</a:t>
            </a:r>
            <a:r>
              <a:rPr lang="en-US" sz="3200" dirty="0">
                <a:solidFill>
                  <a:srgbClr val="FF0000"/>
                </a:solidFill>
              </a:rPr>
              <a:t> </a:t>
            </a:r>
            <a:r>
              <a:rPr lang="en-US" sz="3200" dirty="0"/>
              <a:t>: Here the victim's device is broken in order to tamper with or destroy and destroy its own files, such as deleting them or transferring them to other places. Such crimes are committed in the rights of individuals, organizations and institutions.</a:t>
            </a:r>
          </a:p>
          <a:p>
            <a:endParaRPr lang="ar-IQ" dirty="0"/>
          </a:p>
        </p:txBody>
      </p:sp>
    </p:spTree>
    <p:extLst>
      <p:ext uri="{BB962C8B-B14F-4D97-AF65-F5344CB8AC3E}">
        <p14:creationId xmlns:p14="http://schemas.microsoft.com/office/powerpoint/2010/main" val="1147100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4000" b="1" dirty="0">
                <a:solidFill>
                  <a:srgbClr val="FF0000"/>
                </a:solidFill>
              </a:rPr>
              <a:t>Computer crimes by type are classified</a:t>
            </a:r>
            <a:br>
              <a:rPr lang="en-US" sz="4000" b="1" dirty="0">
                <a:solidFill>
                  <a:srgbClr val="FF0000"/>
                </a:solidFill>
              </a:rPr>
            </a:br>
            <a:r>
              <a:rPr lang="en-US" sz="4000" b="1" dirty="0">
                <a:solidFill>
                  <a:schemeClr val="tx1"/>
                </a:solidFill>
              </a:rPr>
              <a:t> -</a:t>
            </a:r>
            <a:endParaRPr lang="ar-IQ" sz="4000" dirty="0">
              <a:solidFill>
                <a:srgbClr val="FF0000"/>
              </a:solidFill>
            </a:endParaRPr>
          </a:p>
        </p:txBody>
      </p:sp>
      <p:sp>
        <p:nvSpPr>
          <p:cNvPr id="3" name="عنصر نائب للمحتوى 2"/>
          <p:cNvSpPr>
            <a:spLocks noGrp="1"/>
          </p:cNvSpPr>
          <p:nvPr>
            <p:ph idx="1"/>
          </p:nvPr>
        </p:nvSpPr>
        <p:spPr/>
        <p:txBody>
          <a:bodyPr>
            <a:normAutofit fontScale="92500"/>
          </a:bodyPr>
          <a:lstStyle/>
          <a:p>
            <a:r>
              <a:rPr lang="en-US" dirty="0" smtClean="0">
                <a:solidFill>
                  <a:schemeClr val="accent1">
                    <a:lumMod val="60000"/>
                    <a:lumOff val="40000"/>
                  </a:schemeClr>
                </a:solidFill>
              </a:rPr>
              <a:t>       </a:t>
            </a:r>
            <a:r>
              <a:rPr lang="en-US" dirty="0"/>
              <a:t> </a:t>
            </a:r>
          </a:p>
          <a:p>
            <a:pPr algn="l"/>
            <a:r>
              <a:rPr lang="en-US" b="1" dirty="0"/>
              <a:t>• </a:t>
            </a:r>
            <a:r>
              <a:rPr lang="en-US" b="1" dirty="0">
                <a:solidFill>
                  <a:srgbClr val="FF0000"/>
                </a:solidFill>
              </a:rPr>
              <a:t>Fraud and change: </a:t>
            </a:r>
            <a:r>
              <a:rPr lang="en-US" dirty="0"/>
              <a:t>This includes Some persons falsify documents or documents of their own or other persons for a purpose. Such as forging a certificate for a job and many others and this work does not require penetrating other people's devices.</a:t>
            </a:r>
          </a:p>
          <a:p>
            <a:pPr algn="l"/>
            <a:r>
              <a:rPr lang="en-US" dirty="0"/>
              <a:t>• The offender breaches another person's device and changes the documents, dates, and names in the device.</a:t>
            </a:r>
          </a:p>
          <a:p>
            <a:pPr algn="l"/>
            <a:r>
              <a:rPr lang="en-US" dirty="0"/>
              <a:t>• To falsify images and change people in a particular picture to achieve despicable goals such as defaming people.</a:t>
            </a:r>
          </a:p>
          <a:p>
            <a:pPr marL="0" indent="0" algn="l">
              <a:buNone/>
            </a:pPr>
            <a:endParaRPr lang="ar-IQ" dirty="0"/>
          </a:p>
        </p:txBody>
      </p:sp>
    </p:spTree>
    <p:extLst>
      <p:ext uri="{BB962C8B-B14F-4D97-AF65-F5344CB8AC3E}">
        <p14:creationId xmlns:p14="http://schemas.microsoft.com/office/powerpoint/2010/main" val="1997709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1152128"/>
          </a:xfrm>
        </p:spPr>
        <p:txBody>
          <a:bodyPr>
            <a:noAutofit/>
          </a:bodyPr>
          <a:lstStyle/>
          <a:p>
            <a:r>
              <a:rPr lang="en-US" sz="4000" b="1" dirty="0">
                <a:solidFill>
                  <a:srgbClr val="FF0000"/>
                </a:solidFill>
              </a:rPr>
              <a:t>Computer crimes by type are classified</a:t>
            </a:r>
            <a:br>
              <a:rPr lang="en-US" sz="4000" b="1" dirty="0">
                <a:solidFill>
                  <a:srgbClr val="FF0000"/>
                </a:solidFill>
              </a:rPr>
            </a:br>
            <a:endParaRPr lang="ar-IQ" sz="4000" dirty="0"/>
          </a:p>
        </p:txBody>
      </p:sp>
      <p:sp>
        <p:nvSpPr>
          <p:cNvPr id="3" name="عنصر نائب للمحتوى 2"/>
          <p:cNvSpPr>
            <a:spLocks noGrp="1"/>
          </p:cNvSpPr>
          <p:nvPr>
            <p:ph idx="1"/>
          </p:nvPr>
        </p:nvSpPr>
        <p:spPr>
          <a:xfrm>
            <a:off x="457200" y="1628800"/>
            <a:ext cx="8686800" cy="4695800"/>
          </a:xfrm>
        </p:spPr>
        <p:txBody>
          <a:bodyPr>
            <a:noAutofit/>
          </a:bodyPr>
          <a:lstStyle/>
          <a:p>
            <a:pPr algn="l"/>
            <a:r>
              <a:rPr lang="en-US" sz="2400" dirty="0"/>
              <a:t>• </a:t>
            </a:r>
            <a:r>
              <a:rPr lang="en-US" sz="2400" b="1" dirty="0">
                <a:solidFill>
                  <a:srgbClr val="FF0000"/>
                </a:solidFill>
              </a:rPr>
              <a:t>Deception and deceit:</a:t>
            </a:r>
            <a:r>
              <a:rPr lang="en-US" sz="2400" dirty="0"/>
              <a:t> The deception and delinquency is unacceptable in law and custom, which caused the spread of these days is the development of technology and software that used the bad use by the weak souls and is through:</a:t>
            </a:r>
          </a:p>
          <a:p>
            <a:pPr algn="l"/>
            <a:r>
              <a:rPr lang="en-US" sz="2400" dirty="0"/>
              <a:t>• Use professional software to obtain improved images other than real pictures or hide defects and shows only the pros.</a:t>
            </a:r>
          </a:p>
          <a:p>
            <a:pPr algn="l"/>
            <a:r>
              <a:rPr lang="en-US" sz="2400" dirty="0" smtClean="0"/>
              <a:t>• </a:t>
            </a:r>
            <a:r>
              <a:rPr lang="en-US" sz="2400" dirty="0"/>
              <a:t>One of the manifestations of deception is the reincarnation of a personality other than the basic personality, such as claimed to be the official, or that he is from the public tribe, or that he is a female opposite, but there are some programs helped to that, including changing the voice, from male to female and vice versa with the possibility of improvement and work effects It's happening a lot on the Internet.</a:t>
            </a:r>
          </a:p>
        </p:txBody>
      </p:sp>
    </p:spTree>
    <p:extLst>
      <p:ext uri="{BB962C8B-B14F-4D97-AF65-F5344CB8AC3E}">
        <p14:creationId xmlns:p14="http://schemas.microsoft.com/office/powerpoint/2010/main" val="1324710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229600" cy="1370416"/>
          </a:xfrm>
        </p:spPr>
        <p:txBody>
          <a:bodyPr>
            <a:normAutofit fontScale="90000"/>
          </a:bodyPr>
          <a:lstStyle/>
          <a:p>
            <a:r>
              <a:rPr lang="en-US" b="1" dirty="0">
                <a:solidFill>
                  <a:srgbClr val="FF0000"/>
                </a:solidFill>
              </a:rPr>
              <a:t>Means of crime</a:t>
            </a:r>
            <a:br>
              <a:rPr lang="en-US" b="1" dirty="0">
                <a:solidFill>
                  <a:srgbClr val="FF0000"/>
                </a:solidFill>
              </a:rPr>
            </a:br>
            <a:endParaRPr lang="ar-IQ" b="1" dirty="0">
              <a:solidFill>
                <a:srgbClr val="FF0000"/>
              </a:solidFill>
            </a:endParaRPr>
          </a:p>
        </p:txBody>
      </p:sp>
      <p:sp>
        <p:nvSpPr>
          <p:cNvPr id="3" name="عنصر نائب للمحتوى 2"/>
          <p:cNvSpPr>
            <a:spLocks noGrp="1"/>
          </p:cNvSpPr>
          <p:nvPr>
            <p:ph idx="1"/>
          </p:nvPr>
        </p:nvSpPr>
        <p:spPr>
          <a:xfrm>
            <a:off x="457200" y="1935480"/>
            <a:ext cx="8579296" cy="4389120"/>
          </a:xfrm>
        </p:spPr>
        <p:txBody>
          <a:bodyPr>
            <a:normAutofit lnSpcReduction="10000"/>
          </a:bodyPr>
          <a:lstStyle/>
          <a:p>
            <a:pPr algn="l"/>
            <a:r>
              <a:rPr lang="en-US" dirty="0" smtClean="0"/>
              <a:t>Cybercrime </a:t>
            </a:r>
            <a:r>
              <a:rPr lang="en-US" dirty="0"/>
              <a:t>of different types, objectives, motives and methods of implementation are done in the following main ways:</a:t>
            </a:r>
          </a:p>
          <a:p>
            <a:pPr algn="l"/>
            <a:r>
              <a:rPr lang="en-US" dirty="0"/>
              <a:t>1. Email: where email is used to send viruses and horses Trojan or send links to suspicious sites or is also used to send rumors and lies and others.</a:t>
            </a:r>
          </a:p>
          <a:p>
            <a:pPr algn="l"/>
            <a:r>
              <a:rPr lang="en-US" dirty="0"/>
              <a:t>2.Computer and its pursuits and programs:   The computer is the first means of information crimes, and the variety of programs and professionalism, which is easy to use and spread by some people, which began to increase day by day.</a:t>
            </a:r>
          </a:p>
          <a:p>
            <a:pPr algn="l"/>
            <a:endParaRPr lang="ar-IQ" dirty="0"/>
          </a:p>
        </p:txBody>
      </p:sp>
    </p:spTree>
    <p:extLst>
      <p:ext uri="{BB962C8B-B14F-4D97-AF65-F5344CB8AC3E}">
        <p14:creationId xmlns:p14="http://schemas.microsoft.com/office/powerpoint/2010/main" val="2359020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Means of crime</a:t>
            </a:r>
            <a:br>
              <a:rPr lang="en-US" b="1" dirty="0">
                <a:solidFill>
                  <a:srgbClr val="FF0000"/>
                </a:solidFill>
              </a:rPr>
            </a:br>
            <a:endParaRPr lang="ar-IQ" dirty="0"/>
          </a:p>
        </p:txBody>
      </p:sp>
      <p:sp>
        <p:nvSpPr>
          <p:cNvPr id="3" name="عنصر نائب للمحتوى 2"/>
          <p:cNvSpPr>
            <a:spLocks noGrp="1"/>
          </p:cNvSpPr>
          <p:nvPr>
            <p:ph idx="1"/>
          </p:nvPr>
        </p:nvSpPr>
        <p:spPr/>
        <p:txBody>
          <a:bodyPr>
            <a:normAutofit fontScale="92500"/>
          </a:bodyPr>
          <a:lstStyle/>
          <a:p>
            <a:pPr algn="l"/>
            <a:r>
              <a:rPr lang="en-US" dirty="0"/>
              <a:t>3. Mobile phone and its programs and accessories:     The mobile phone, especially the advanced, which has become close to the characteristics of computers are easier to transmit news, photos and clips of Bluetooth on a large scale.</a:t>
            </a:r>
          </a:p>
          <a:p>
            <a:pPr algn="l"/>
            <a:r>
              <a:rPr lang="en-US" dirty="0"/>
              <a:t>4. Local and international networks: Companies, institutions and others are considered as an environment for transmitting rumors, in the absence of regulations that prevent this. And even if they are not implemented and strictly, the Internet, the Internet is more severe and is a space open to everyone to spread what appeared to him.</a:t>
            </a:r>
          </a:p>
          <a:p>
            <a:pPr algn="l"/>
            <a:endParaRPr lang="ar-IQ" dirty="0"/>
          </a:p>
        </p:txBody>
      </p:sp>
    </p:spTree>
    <p:extLst>
      <p:ext uri="{BB962C8B-B14F-4D97-AF65-F5344CB8AC3E}">
        <p14:creationId xmlns:p14="http://schemas.microsoft.com/office/powerpoint/2010/main" val="34081209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170</TotalTime>
  <Words>676</Words>
  <Application>Microsoft Office PowerPoint</Application>
  <PresentationFormat>On-screen Show (4:3)</PresentationFormat>
  <Paragraphs>35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Constantia</vt:lpstr>
      <vt:lpstr>Majalla UI</vt:lpstr>
      <vt:lpstr>Traditional Arabic</vt:lpstr>
      <vt:lpstr>Wingdings 2</vt:lpstr>
      <vt:lpstr>تدفق</vt:lpstr>
      <vt:lpstr>Computer Crimes </vt:lpstr>
      <vt:lpstr>Computer Crimes </vt:lpstr>
      <vt:lpstr>Computer Crimes </vt:lpstr>
      <vt:lpstr>Computer crimes by type are classified  -</vt:lpstr>
      <vt:lpstr>Computer crimes by type are classified  -</vt:lpstr>
      <vt:lpstr>Computer crimes by type are classified  -</vt:lpstr>
      <vt:lpstr>Computer crimes by type are classified </vt:lpstr>
      <vt:lpstr>Means of crime </vt:lpstr>
      <vt:lpstr>Means of crime </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Crimes</dc:title>
  <dc:creator>DR.Ahmed Saker 2o1O</dc:creator>
  <cp:lastModifiedBy>Asaad Al hijaj</cp:lastModifiedBy>
  <cp:revision>41</cp:revision>
  <dcterms:created xsi:type="dcterms:W3CDTF">2019-11-02T13:41:47Z</dcterms:created>
  <dcterms:modified xsi:type="dcterms:W3CDTF">2022-11-09T14:01:35Z</dcterms:modified>
</cp:coreProperties>
</file>